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69" r:id="rId3"/>
    <p:sldId id="257" r:id="rId4"/>
    <p:sldId id="258" r:id="rId5"/>
    <p:sldId id="259" r:id="rId6"/>
    <p:sldId id="270" r:id="rId7"/>
    <p:sldId id="260" r:id="rId8"/>
    <p:sldId id="271" r:id="rId9"/>
    <p:sldId id="272" r:id="rId10"/>
    <p:sldId id="273" r:id="rId11"/>
    <p:sldId id="27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600" autoAdjust="0"/>
  </p:normalViewPr>
  <p:slideViewPr>
    <p:cSldViewPr snapToGrid="0">
      <p:cViewPr varScale="1">
        <p:scale>
          <a:sx n="61" d="100"/>
          <a:sy n="61" d="100"/>
        </p:scale>
        <p:origin x="1032"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F0077-605A-4BF7-9418-A4507308F08E}" type="datetimeFigureOut">
              <a:rPr lang="en-GB" smtClean="0"/>
              <a:pPr/>
              <a:t>17/09/2018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3E1B37-9160-445C-B844-B7E0F9774E30}" type="slidenum">
              <a:rPr lang="en-GB" smtClean="0"/>
              <a:pPr/>
              <a:t>‹#›</a:t>
            </a:fld>
            <a:endParaRPr lang="en-GB"/>
          </a:p>
        </p:txBody>
      </p:sp>
    </p:spTree>
    <p:extLst>
      <p:ext uri="{BB962C8B-B14F-4D97-AF65-F5344CB8AC3E}">
        <p14:creationId xmlns:p14="http://schemas.microsoft.com/office/powerpoint/2010/main" val="307606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dirty="0" smtClean="0">
                <a:latin typeface="Times New Roman" panose="02020603050405020304" pitchFamily="18" charset="0"/>
                <a:cs typeface="Times New Roman" panose="02020603050405020304" pitchFamily="18" charset="0"/>
              </a:rPr>
              <a:t>From the brief history of Nelson Mandela, we are able to learn that in</a:t>
            </a:r>
            <a:r>
              <a:rPr lang="en-GB" sz="2000" baseline="0" dirty="0" smtClean="0">
                <a:latin typeface="Times New Roman" panose="02020603050405020304" pitchFamily="18" charset="0"/>
                <a:cs typeface="Times New Roman" panose="02020603050405020304" pitchFamily="18" charset="0"/>
              </a:rPr>
              <a:t> order to be a great leader, leadership ethics must be the pillar. He did all that was necessary to ensure that he had served the lives of people diligently without bias.</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03E1B37-9160-445C-B844-B7E0F9774E30}" type="slidenum">
              <a:rPr lang="en-GB" smtClean="0"/>
              <a:pPr/>
              <a:t>2</a:t>
            </a:fld>
            <a:endParaRPr lang="en-GB"/>
          </a:p>
        </p:txBody>
      </p:sp>
    </p:spTree>
    <p:extLst>
      <p:ext uri="{BB962C8B-B14F-4D97-AF65-F5344CB8AC3E}">
        <p14:creationId xmlns:p14="http://schemas.microsoft.com/office/powerpoint/2010/main" val="1446013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dirty="0" smtClean="0">
                <a:latin typeface="Times New Roman" panose="02020603050405020304" pitchFamily="18" charset="0"/>
                <a:cs typeface="Times New Roman" panose="02020603050405020304" pitchFamily="18" charset="0"/>
              </a:rPr>
              <a:t>In any leadership,</a:t>
            </a:r>
            <a:r>
              <a:rPr lang="en-GB" sz="2000" baseline="0" dirty="0" smtClean="0">
                <a:latin typeface="Times New Roman" panose="02020603050405020304" pitchFamily="18" charset="0"/>
                <a:cs typeface="Times New Roman" panose="02020603050405020304" pitchFamily="18" charset="0"/>
              </a:rPr>
              <a:t> it will always involve ethical perspectives. This is because we are able to view things in a different way when compared to others. Nelson Mandela was able to be a good leader because he was able to make decisions in the right way. he did all that he could to ensure that he hade served his people in the manner that was required. He chose to fight the vices in the society such as racism which made him to be a great leader.</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03E1B37-9160-445C-B844-B7E0F9774E30}" type="slidenum">
              <a:rPr lang="en-GB" smtClean="0"/>
              <a:pPr/>
              <a:t>3</a:t>
            </a:fld>
            <a:endParaRPr lang="en-GB"/>
          </a:p>
        </p:txBody>
      </p:sp>
    </p:spTree>
    <p:extLst>
      <p:ext uri="{BB962C8B-B14F-4D97-AF65-F5344CB8AC3E}">
        <p14:creationId xmlns:p14="http://schemas.microsoft.com/office/powerpoint/2010/main" val="571253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dirty="0" smtClean="0">
                <a:latin typeface="Times New Roman" panose="02020603050405020304" pitchFamily="18" charset="0"/>
                <a:cs typeface="Times New Roman" panose="02020603050405020304" pitchFamily="18" charset="0"/>
              </a:rPr>
              <a:t>Under</a:t>
            </a:r>
            <a:r>
              <a:rPr lang="en-GB" sz="2000" baseline="0" dirty="0" smtClean="0">
                <a:latin typeface="Times New Roman" panose="02020603050405020304" pitchFamily="18" charset="0"/>
                <a:cs typeface="Times New Roman" panose="02020603050405020304" pitchFamily="18" charset="0"/>
              </a:rPr>
              <a:t> this important part of organizational management in this chapter, personal ethical development is vital. They help the leaders to understand not only themselves but also others as well as what is needed of them as leaders. All the habits, skills and personal traits get reflected under personal ethical development.</a:t>
            </a:r>
            <a:endParaRPr lang="en-GB"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03E1B37-9160-445C-B844-B7E0F9774E30}" type="slidenum">
              <a:rPr lang="en-GB" smtClean="0"/>
              <a:pPr/>
              <a:t>4</a:t>
            </a:fld>
            <a:endParaRPr lang="en-GB"/>
          </a:p>
        </p:txBody>
      </p:sp>
    </p:spTree>
    <p:extLst>
      <p:ext uri="{BB962C8B-B14F-4D97-AF65-F5344CB8AC3E}">
        <p14:creationId xmlns:p14="http://schemas.microsoft.com/office/powerpoint/2010/main" val="3100712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800" baseline="0" dirty="0" smtClean="0">
                <a:latin typeface="Times New Roman" panose="02020603050405020304" pitchFamily="18" charset="0"/>
                <a:cs typeface="Times New Roman" panose="02020603050405020304" pitchFamily="18" charset="0"/>
              </a:rPr>
              <a:t>Ethical Decision-making is of great importance. For any leader such as Nelson Mandela who followed the processes of decision-making from the first to the later was able to achieve the dreams of many. Wise decisions can get achieved through moral sensitivity, moral judgement, moral motivation as we as moral character. When a leader in an organization puts all those into consideration, he will not make a decision that will affect people negatively. Nelson Mandela was really a great leader till he sacrificed his life to a jail term for fighting for the rights of his people.</a:t>
            </a:r>
            <a:endParaRPr lang="en-GB"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03E1B37-9160-445C-B844-B7E0F9774E30}" type="slidenum">
              <a:rPr lang="en-GB" smtClean="0"/>
              <a:pPr/>
              <a:t>5</a:t>
            </a:fld>
            <a:endParaRPr lang="en-GB"/>
          </a:p>
        </p:txBody>
      </p:sp>
    </p:spTree>
    <p:extLst>
      <p:ext uri="{BB962C8B-B14F-4D97-AF65-F5344CB8AC3E}">
        <p14:creationId xmlns:p14="http://schemas.microsoft.com/office/powerpoint/2010/main" val="1778280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this chapter, we are able to ;learn that ethical interpersonal communication is vital. For the seniors and the juniors to relate well, the ethical interpersonal communication must get adhered to. Disconfirming responses should also be avoided. Nelson Mandela observed this in most of his communication and could express his feelings. Most cases when he could address the press in matters relating to enhancement of better lives.</a:t>
            </a:r>
            <a:endParaRPr lang="en-US" dirty="0"/>
          </a:p>
        </p:txBody>
      </p:sp>
      <p:sp>
        <p:nvSpPr>
          <p:cNvPr id="4" name="Slide Number Placeholder 3"/>
          <p:cNvSpPr>
            <a:spLocks noGrp="1"/>
          </p:cNvSpPr>
          <p:nvPr>
            <p:ph type="sldNum" sz="quarter" idx="10"/>
          </p:nvPr>
        </p:nvSpPr>
        <p:spPr/>
        <p:txBody>
          <a:bodyPr/>
          <a:lstStyle/>
          <a:p>
            <a:fld id="{E03E1B37-9160-445C-B844-B7E0F9774E30}" type="slidenum">
              <a:rPr lang="en-GB" smtClean="0"/>
              <a:pPr/>
              <a:t>6</a:t>
            </a:fld>
            <a:endParaRPr lang="en-GB"/>
          </a:p>
        </p:txBody>
      </p:sp>
    </p:spTree>
    <p:extLst>
      <p:ext uri="{BB962C8B-B14F-4D97-AF65-F5344CB8AC3E}">
        <p14:creationId xmlns:p14="http://schemas.microsoft.com/office/powerpoint/2010/main" val="2600992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Exercising of ethical influence is of great importance in the successful leadership of any leader.</a:t>
            </a:r>
            <a:r>
              <a:rPr lang="en-GB" baseline="0" dirty="0" smtClean="0"/>
              <a:t> It is substantial for the leader to lead a life of management that if of positive influence to both other seniors as well as the juniors as Nelson Mandela did. Mandela influenced the people of South Africa to be always ready to fight for their rights as well as fighting for peace.</a:t>
            </a:r>
          </a:p>
          <a:p>
            <a:endParaRPr lang="en-GB" baseline="0" dirty="0" smtClean="0"/>
          </a:p>
        </p:txBody>
      </p:sp>
      <p:sp>
        <p:nvSpPr>
          <p:cNvPr id="4" name="Slide Number Placeholder 3"/>
          <p:cNvSpPr>
            <a:spLocks noGrp="1"/>
          </p:cNvSpPr>
          <p:nvPr>
            <p:ph type="sldNum" sz="quarter" idx="10"/>
          </p:nvPr>
        </p:nvSpPr>
        <p:spPr/>
        <p:txBody>
          <a:bodyPr/>
          <a:lstStyle/>
          <a:p>
            <a:fld id="{E03E1B37-9160-445C-B844-B7E0F9774E30}" type="slidenum">
              <a:rPr lang="en-GB" smtClean="0"/>
              <a:pPr/>
              <a:t>7</a:t>
            </a:fld>
            <a:endParaRPr lang="en-GB"/>
          </a:p>
        </p:txBody>
      </p:sp>
    </p:spTree>
    <p:extLst>
      <p:ext uri="{BB962C8B-B14F-4D97-AF65-F5344CB8AC3E}">
        <p14:creationId xmlns:p14="http://schemas.microsoft.com/office/powerpoint/2010/main" val="1513797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Conflicts are common in any environment. For them to get managed,</a:t>
            </a:r>
            <a:r>
              <a:rPr lang="en-US" baseline="0" dirty="0" smtClean="0"/>
              <a:t> ethics in conflict management should be a basic thing. Different ways of preventing conflicts such as apologizing should be put into practice. He was also a peace mediator when there was a conflict between South Africa and Burundi.</a:t>
            </a:r>
            <a:endParaRPr lang="en-US" dirty="0"/>
          </a:p>
        </p:txBody>
      </p:sp>
      <p:sp>
        <p:nvSpPr>
          <p:cNvPr id="4" name="Slide Number Placeholder 3"/>
          <p:cNvSpPr>
            <a:spLocks noGrp="1"/>
          </p:cNvSpPr>
          <p:nvPr>
            <p:ph type="sldNum" sz="quarter" idx="10"/>
          </p:nvPr>
        </p:nvSpPr>
        <p:spPr/>
        <p:txBody>
          <a:bodyPr/>
          <a:lstStyle/>
          <a:p>
            <a:fld id="{E03E1B37-9160-445C-B844-B7E0F9774E30}" type="slidenum">
              <a:rPr lang="en-GB" smtClean="0"/>
              <a:pPr/>
              <a:t>8</a:t>
            </a:fld>
            <a:endParaRPr lang="en-GB"/>
          </a:p>
        </p:txBody>
      </p:sp>
    </p:spTree>
    <p:extLst>
      <p:ext uri="{BB962C8B-B14F-4D97-AF65-F5344CB8AC3E}">
        <p14:creationId xmlns:p14="http://schemas.microsoft.com/office/powerpoint/2010/main" val="3232519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Improving group ethical performance starts with</a:t>
            </a:r>
            <a:r>
              <a:rPr lang="en-US" baseline="0" dirty="0" smtClean="0"/>
              <a:t> the leader himself. For the other staff members to put this into practice, a leader should show that unity in the organization.</a:t>
            </a:r>
            <a:endParaRPr lang="en-US" dirty="0"/>
          </a:p>
        </p:txBody>
      </p:sp>
      <p:sp>
        <p:nvSpPr>
          <p:cNvPr id="4" name="Slide Number Placeholder 3"/>
          <p:cNvSpPr>
            <a:spLocks noGrp="1"/>
          </p:cNvSpPr>
          <p:nvPr>
            <p:ph type="sldNum" sz="quarter" idx="10"/>
          </p:nvPr>
        </p:nvSpPr>
        <p:spPr/>
        <p:txBody>
          <a:bodyPr/>
          <a:lstStyle/>
          <a:p>
            <a:fld id="{E03E1B37-9160-445C-B844-B7E0F9774E30}" type="slidenum">
              <a:rPr lang="en-GB" smtClean="0"/>
              <a:pPr/>
              <a:t>9</a:t>
            </a:fld>
            <a:endParaRPr lang="en-GB"/>
          </a:p>
        </p:txBody>
      </p:sp>
    </p:spTree>
    <p:extLst>
      <p:ext uri="{BB962C8B-B14F-4D97-AF65-F5344CB8AC3E}">
        <p14:creationId xmlns:p14="http://schemas.microsoft.com/office/powerpoint/2010/main" val="533226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Leadership</a:t>
            </a:r>
            <a:r>
              <a:rPr lang="en-US" baseline="0" dirty="0" smtClean="0"/>
              <a:t> is necessary to any organization. As leaders, we should focus to achieve the goals of the organizations that we lead as a base had already been set by Nelson Mandela. He decided to step down from power after only one term since he had already laid the foundation for a better future for all.</a:t>
            </a:r>
            <a:endParaRPr lang="en-US" dirty="0"/>
          </a:p>
        </p:txBody>
      </p:sp>
      <p:sp>
        <p:nvSpPr>
          <p:cNvPr id="4" name="Slide Number Placeholder 3"/>
          <p:cNvSpPr>
            <a:spLocks noGrp="1"/>
          </p:cNvSpPr>
          <p:nvPr>
            <p:ph type="sldNum" sz="quarter" idx="10"/>
          </p:nvPr>
        </p:nvSpPr>
        <p:spPr/>
        <p:txBody>
          <a:bodyPr/>
          <a:lstStyle/>
          <a:p>
            <a:fld id="{E03E1B37-9160-445C-B844-B7E0F9774E30}" type="slidenum">
              <a:rPr lang="en-GB" smtClean="0"/>
              <a:pPr/>
              <a:t>10</a:t>
            </a:fld>
            <a:endParaRPr lang="en-GB"/>
          </a:p>
        </p:txBody>
      </p:sp>
    </p:spTree>
    <p:extLst>
      <p:ext uri="{BB962C8B-B14F-4D97-AF65-F5344CB8AC3E}">
        <p14:creationId xmlns:p14="http://schemas.microsoft.com/office/powerpoint/2010/main" val="280065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136260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660954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347675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874094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49705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3040062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210941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46363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921807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209782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3857077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170476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062398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725069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8EBF2C-6F6A-425D-836A-C8667731AFFE}" type="datetimeFigureOut">
              <a:rPr lang="en-GB" smtClean="0"/>
              <a:pPr/>
              <a:t>17/09/2018</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197154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2820797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B8EBF2C-6F6A-425D-836A-C8667731AFFE}"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7DCFD80-BF24-4C78-8240-6B5782C10DED}" type="slidenum">
              <a:rPr lang="en-GB" smtClean="0"/>
              <a:pPr/>
              <a:t>‹#›</a:t>
            </a:fld>
            <a:endParaRPr lang="en-GB"/>
          </a:p>
        </p:txBody>
      </p:sp>
    </p:spTree>
    <p:extLst>
      <p:ext uri="{BB962C8B-B14F-4D97-AF65-F5344CB8AC3E}">
        <p14:creationId xmlns:p14="http://schemas.microsoft.com/office/powerpoint/2010/main" val="1420662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B8EBF2C-6F6A-425D-836A-C8667731AFFE}" type="datetimeFigureOut">
              <a:rPr lang="en-GB" smtClean="0"/>
              <a:pPr/>
              <a:t>17/09/2018</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7DCFD80-BF24-4C78-8240-6B5782C10DED}" type="slidenum">
              <a:rPr lang="en-GB" smtClean="0"/>
              <a:pPr/>
              <a:t>‹#›</a:t>
            </a:fld>
            <a:endParaRPr lang="en-GB"/>
          </a:p>
        </p:txBody>
      </p:sp>
    </p:spTree>
    <p:extLst>
      <p:ext uri="{BB962C8B-B14F-4D97-AF65-F5344CB8AC3E}">
        <p14:creationId xmlns:p14="http://schemas.microsoft.com/office/powerpoint/2010/main" val="18238341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7B745F-86EC-41D5-BB0B-2E89232A23DB}"/>
              </a:ext>
            </a:extLst>
          </p:cNvPr>
          <p:cNvSpPr>
            <a:spLocks noGrp="1"/>
          </p:cNvSpPr>
          <p:nvPr>
            <p:ph type="ctrTitle"/>
          </p:nvPr>
        </p:nvSpPr>
        <p:spPr>
          <a:xfrm>
            <a:off x="1524000" y="1122363"/>
            <a:ext cx="9144000" cy="1937360"/>
          </a:xfrm>
        </p:spPr>
        <p:txBody>
          <a:bodyPr>
            <a:normAutofit/>
          </a:bodyPr>
          <a:lstStyle/>
          <a:p>
            <a:r>
              <a:rPr lang="en-US" sz="4800" b="1" dirty="0" smtClean="0"/>
              <a:t>ORGANIZATIONAL ETHICS</a:t>
            </a:r>
            <a:endParaRPr lang="en-GB" sz="4800" b="1" dirty="0"/>
          </a:p>
        </p:txBody>
      </p:sp>
      <p:sp>
        <p:nvSpPr>
          <p:cNvPr id="3" name="Subtitle 2">
            <a:extLst>
              <a:ext uri="{FF2B5EF4-FFF2-40B4-BE49-F238E27FC236}">
                <a16:creationId xmlns:a16="http://schemas.microsoft.com/office/drawing/2014/main" xmlns="" id="{8DC62388-A04E-4833-BF35-7C531C9E397E}"/>
              </a:ext>
            </a:extLst>
          </p:cNvPr>
          <p:cNvSpPr>
            <a:spLocks noGrp="1"/>
          </p:cNvSpPr>
          <p:nvPr>
            <p:ph type="subTitle" idx="1"/>
          </p:nvPr>
        </p:nvSpPr>
        <p:spPr>
          <a:xfrm>
            <a:off x="1524000" y="3536576"/>
            <a:ext cx="9144000" cy="1828800"/>
          </a:xfrm>
        </p:spPr>
        <p:txBody>
          <a:bodyPr>
            <a:normAutofit/>
          </a:bodyPr>
          <a:lstStyle/>
          <a:p>
            <a:pPr algn="ctr"/>
            <a:r>
              <a:rPr lang="en-US" sz="2000" b="1" dirty="0" smtClean="0">
                <a:latin typeface="Times New Roman" panose="02020603050405020304" pitchFamily="18" charset="0"/>
                <a:cs typeface="Times New Roman" panose="02020603050405020304" pitchFamily="18" charset="0"/>
              </a:rPr>
              <a:t>Name </a:t>
            </a:r>
          </a:p>
          <a:p>
            <a:pPr algn="ctr"/>
            <a:r>
              <a:rPr lang="en-US" sz="2000" b="1" dirty="0" smtClean="0">
                <a:latin typeface="Times New Roman" panose="02020603050405020304" pitchFamily="18" charset="0"/>
                <a:cs typeface="Times New Roman" panose="02020603050405020304" pitchFamily="18" charset="0"/>
              </a:rPr>
              <a:t>University affiliation</a:t>
            </a:r>
            <a:endParaRPr lang="en-US" sz="2000" b="1" dirty="0">
              <a:latin typeface="Times New Roman" panose="02020603050405020304" pitchFamily="18" charset="0"/>
              <a:cs typeface="Times New Roman" panose="02020603050405020304" pitchFamily="18" charset="0"/>
            </a:endParaRPr>
          </a:p>
          <a:p>
            <a:endParaRPr lang="en-GB" b="1" dirty="0"/>
          </a:p>
        </p:txBody>
      </p:sp>
    </p:spTree>
    <p:extLst>
      <p:ext uri="{BB962C8B-B14F-4D97-AF65-F5344CB8AC3E}">
        <p14:creationId xmlns:p14="http://schemas.microsoft.com/office/powerpoint/2010/main" val="3829227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688039-0A9A-4855-8683-0D6EF0A7921E}"/>
              </a:ext>
            </a:extLst>
          </p:cNvPr>
          <p:cNvSpPr>
            <a:spLocks noGrp="1"/>
          </p:cNvSpPr>
          <p:nvPr>
            <p:ph type="title"/>
          </p:nvPr>
        </p:nvSpPr>
        <p:spPr>
          <a:xfrm>
            <a:off x="874059" y="232508"/>
            <a:ext cx="10421469" cy="1784551"/>
          </a:xfrm>
        </p:spPr>
        <p:txBody>
          <a:bodyPr>
            <a:normAutofit/>
          </a:bodyPr>
          <a:lstStyle/>
          <a:p>
            <a:pPr algn="ctr"/>
            <a:r>
              <a:rPr lang="en-GB" b="1" dirty="0" smtClean="0"/>
              <a:t>NELSON MANDELA’S BRIEF HISTORY</a:t>
            </a:r>
            <a:endParaRPr lang="en-GB" b="1" dirty="0"/>
          </a:p>
        </p:txBody>
      </p:sp>
      <p:sp>
        <p:nvSpPr>
          <p:cNvPr id="3" name="Content Placeholder 2">
            <a:extLst>
              <a:ext uri="{FF2B5EF4-FFF2-40B4-BE49-F238E27FC236}">
                <a16:creationId xmlns:a16="http://schemas.microsoft.com/office/drawing/2014/main" xmlns="" id="{12B9D445-E972-47E8-85BB-C1ED05E8F03C}"/>
              </a:ext>
            </a:extLst>
          </p:cNvPr>
          <p:cNvSpPr>
            <a:spLocks noGrp="1"/>
          </p:cNvSpPr>
          <p:nvPr>
            <p:ph idx="1"/>
          </p:nvPr>
        </p:nvSpPr>
        <p:spPr>
          <a:xfrm>
            <a:off x="874059" y="2167407"/>
            <a:ext cx="10012371" cy="4690594"/>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Nelson Mandela was born into the Madiba clan in Mvezo village in the Eastern Cape on 18</a:t>
            </a:r>
            <a:r>
              <a:rPr lang="en-US" sz="2000" baseline="30000" dirty="0" smtClean="0">
                <a:latin typeface="Times New Roman" panose="02020603050405020304" pitchFamily="18" charset="0"/>
                <a:cs typeface="Times New Roman" panose="02020603050405020304" pitchFamily="18" charset="0"/>
              </a:rPr>
              <a:t>th</a:t>
            </a:r>
            <a:r>
              <a:rPr lang="en-US" sz="2000" dirty="0" smtClean="0">
                <a:latin typeface="Times New Roman" panose="02020603050405020304" pitchFamily="18" charset="0"/>
                <a:cs typeface="Times New Roman" panose="02020603050405020304" pitchFamily="18" charset="0"/>
              </a:rPr>
              <a:t> July 1918.</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Nelson Mandela is a name that most people allover the world associate with heroism, fighting against racism as well as spiritual leadership.</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his life, Mandela has been a good example to many leaders in regard to how matters should get handled while in power.</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Nelson Mandela is seen as a universal symbol of freedom and reconciliation, an icon representing the triumph of the human spirit.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summary, Nelson Mandela had all the management ethics that other leaders should imitate for the realization of organizational goals and objectives.</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1796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CEEC6D-CE41-4DBB-8D87-BF95F2DDC949}"/>
              </a:ext>
            </a:extLst>
          </p:cNvPr>
          <p:cNvSpPr>
            <a:spLocks noGrp="1"/>
          </p:cNvSpPr>
          <p:nvPr>
            <p:ph type="title"/>
          </p:nvPr>
        </p:nvSpPr>
        <p:spPr>
          <a:xfrm>
            <a:off x="1451579" y="492369"/>
            <a:ext cx="9603275" cy="1361385"/>
          </a:xfrm>
        </p:spPr>
        <p:txBody>
          <a:bodyPr>
            <a:normAutofit/>
          </a:bodyPr>
          <a:lstStyle/>
          <a:p>
            <a:pPr algn="ctr"/>
            <a:r>
              <a:rPr lang="en-GB" dirty="0" smtClean="0"/>
              <a:t>ETHICAL PERSPECTIVES</a:t>
            </a:r>
            <a:endParaRPr lang="en-GB" dirty="0"/>
          </a:p>
        </p:txBody>
      </p:sp>
      <p:sp>
        <p:nvSpPr>
          <p:cNvPr id="3" name="Content Placeholder 2">
            <a:extLst>
              <a:ext uri="{FF2B5EF4-FFF2-40B4-BE49-F238E27FC236}">
                <a16:creationId xmlns:a16="http://schemas.microsoft.com/office/drawing/2014/main" xmlns="" id="{F0995577-2A42-4527-92E0-C7FF04181496}"/>
              </a:ext>
            </a:extLst>
          </p:cNvPr>
          <p:cNvSpPr>
            <a:spLocks noGrp="1"/>
          </p:cNvSpPr>
          <p:nvPr>
            <p:ph idx="1"/>
          </p:nvPr>
        </p:nvSpPr>
        <p:spPr>
          <a:xfrm>
            <a:off x="1154954" y="2603500"/>
            <a:ext cx="9899900" cy="7481794"/>
          </a:xfrm>
        </p:spPr>
        <p:txBody>
          <a:bodyPr>
            <a:noAutofit/>
          </a:bodyPr>
          <a:lstStyle/>
          <a:p>
            <a:pPr>
              <a:buFont typeface="Wingdings" panose="05000000000000000000" pitchFamily="2" charset="2"/>
              <a:buChar char="Ø"/>
            </a:pPr>
            <a:r>
              <a:rPr lang="en-GB" sz="2000" dirty="0" smtClean="0">
                <a:latin typeface="Times New Roman" panose="02020603050405020304" pitchFamily="18" charset="0"/>
                <a:cs typeface="Times New Roman" panose="02020603050405020304" pitchFamily="18" charset="0"/>
              </a:rPr>
              <a:t>Ethical perspective is a moral view of something that happens in an organization.</a:t>
            </a:r>
          </a:p>
          <a:p>
            <a:pPr>
              <a:buFont typeface="Wingdings" panose="05000000000000000000" pitchFamily="2" charset="2"/>
              <a:buChar char="Ø"/>
            </a:pPr>
            <a:r>
              <a:rPr lang="en-GB" sz="2000" dirty="0" smtClean="0">
                <a:latin typeface="Times New Roman" panose="02020603050405020304" pitchFamily="18" charset="0"/>
                <a:cs typeface="Times New Roman" panose="02020603050405020304" pitchFamily="18" charset="0"/>
              </a:rPr>
              <a:t>There are different ethical perspectives which include, utilitarianism, Kant's categorical imperative, Rawls Justice as Fairness, Aristotelian Ethics, Confucianism and Altruism.</a:t>
            </a:r>
          </a:p>
          <a:p>
            <a:pPr>
              <a:buFont typeface="Wingdings" panose="05000000000000000000" pitchFamily="2" charset="2"/>
              <a:buChar char="Ø"/>
            </a:pPr>
            <a:r>
              <a:rPr lang="en-GB" sz="2000" dirty="0" smtClean="0">
                <a:latin typeface="Times New Roman" panose="02020603050405020304" pitchFamily="18" charset="0"/>
                <a:cs typeface="Times New Roman" panose="02020603050405020304" pitchFamily="18" charset="0"/>
              </a:rPr>
              <a:t>Under these ethical perspectives, they have their strengths and weaknesses.</a:t>
            </a:r>
          </a:p>
          <a:p>
            <a:pPr>
              <a:buFont typeface="Wingdings" panose="05000000000000000000" pitchFamily="2" charset="2"/>
              <a:buChar char="Ø"/>
            </a:pPr>
            <a:r>
              <a:rPr lang="en-GB" sz="2000" dirty="0" smtClean="0">
                <a:latin typeface="Times New Roman" panose="02020603050405020304" pitchFamily="18" charset="0"/>
                <a:cs typeface="Times New Roman" panose="02020603050405020304" pitchFamily="18" charset="0"/>
              </a:rPr>
              <a:t>Nelson Mandela being a wise leader, he could keenly apply those ethics that had more benefits to the people than those that resulted to harm.</a:t>
            </a:r>
          </a:p>
          <a:p>
            <a:pPr>
              <a:buFont typeface="Wingdings" panose="05000000000000000000" pitchFamily="2" charset="2"/>
              <a:buChar char="Ø"/>
            </a:pPr>
            <a:r>
              <a:rPr lang="en-GB" sz="2000" dirty="0" smtClean="0">
                <a:latin typeface="Times New Roman" panose="02020603050405020304" pitchFamily="18" charset="0"/>
                <a:cs typeface="Times New Roman" panose="02020603050405020304" pitchFamily="18" charset="0"/>
              </a:rPr>
              <a:t>Through his leadership of good ethical perspectives, he managed to lead his people on the needs of individuals, health and relationship, faiths, as well as balancing freedom and equality.</a:t>
            </a:r>
          </a:p>
          <a:p>
            <a:pPr>
              <a:buFont typeface="Wingdings" panose="05000000000000000000" pitchFamily="2" charset="2"/>
              <a:buChar char="Ø"/>
            </a:pPr>
            <a:r>
              <a:rPr lang="en-GB" sz="2000" dirty="0" smtClean="0">
                <a:latin typeface="Times New Roman" panose="02020603050405020304" pitchFamily="18" charset="0"/>
                <a:cs typeface="Times New Roman" panose="02020603050405020304" pitchFamily="18" charset="0"/>
              </a:rPr>
              <a:t>Through this, Nelson Mandela managed to achieve most of his set goals and objectives not only in his nation but also in the rest of the world.</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60998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D4B373-F53C-4220-8141-C7C69A953FD7}"/>
              </a:ext>
            </a:extLst>
          </p:cNvPr>
          <p:cNvSpPr>
            <a:spLocks noGrp="1"/>
          </p:cNvSpPr>
          <p:nvPr>
            <p:ph type="title"/>
          </p:nvPr>
        </p:nvSpPr>
        <p:spPr>
          <a:xfrm>
            <a:off x="1478472" y="381168"/>
            <a:ext cx="9603275" cy="1576117"/>
          </a:xfrm>
        </p:spPr>
        <p:txBody>
          <a:bodyPr>
            <a:normAutofit/>
          </a:bodyPr>
          <a:lstStyle/>
          <a:p>
            <a:pPr algn="ctr"/>
            <a:r>
              <a:rPr lang="en-GB" dirty="0" smtClean="0"/>
              <a:t>PERSONAL ETHICAL DEVELOPMENT</a:t>
            </a:r>
            <a:endParaRPr lang="en-GB" dirty="0"/>
          </a:p>
        </p:txBody>
      </p:sp>
      <p:sp>
        <p:nvSpPr>
          <p:cNvPr id="3" name="Content Placeholder 2">
            <a:extLst>
              <a:ext uri="{FF2B5EF4-FFF2-40B4-BE49-F238E27FC236}">
                <a16:creationId xmlns:a16="http://schemas.microsoft.com/office/drawing/2014/main" xmlns="" id="{50AD5E3A-E736-4D45-9051-4DEA10C51FD3}"/>
              </a:ext>
            </a:extLst>
          </p:cNvPr>
          <p:cNvSpPr>
            <a:spLocks noGrp="1"/>
          </p:cNvSpPr>
          <p:nvPr>
            <p:ph idx="1"/>
          </p:nvPr>
        </p:nvSpPr>
        <p:spPr>
          <a:xfrm>
            <a:off x="1154954" y="2097741"/>
            <a:ext cx="9387540" cy="5930153"/>
          </a:xfrm>
        </p:spPr>
        <p:txBody>
          <a:bodyPr>
            <a:normAutofit fontScale="25000" lnSpcReduction="20000"/>
          </a:bodyPr>
          <a:lstStyle/>
          <a:p>
            <a:pPr marL="0" indent="0">
              <a:buNone/>
            </a:pPr>
            <a:endParaRPr lang="en-GB" sz="3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Personal ethical development are vital for the enhancement of good management.</a:t>
            </a:r>
          </a:p>
          <a:p>
            <a:pPr marL="0" indent="0">
              <a:buNone/>
            </a:pPr>
            <a:r>
              <a:rPr lang="en-GB" sz="8000" dirty="0" smtClean="0">
                <a:latin typeface="Times New Roman" panose="02020603050405020304" pitchFamily="18" charset="0"/>
                <a:cs typeface="Times New Roman" panose="02020603050405020304" pitchFamily="18" charset="0"/>
              </a:rPr>
              <a:t>It is comprised of several components</a:t>
            </a:r>
            <a:r>
              <a:rPr lang="en-GB" sz="8000" dirty="0">
                <a:latin typeface="Times New Roman" panose="02020603050405020304" pitchFamily="18" charset="0"/>
                <a:cs typeface="Times New Roman" panose="02020603050405020304" pitchFamily="18" charset="0"/>
              </a:rPr>
              <a:t> </a:t>
            </a:r>
            <a:r>
              <a:rPr lang="en-GB" sz="8000" dirty="0" smtClean="0">
                <a:latin typeface="Times New Roman" panose="02020603050405020304" pitchFamily="18" charset="0"/>
                <a:cs typeface="Times New Roman" panose="02020603050405020304" pitchFamily="18" charset="0"/>
              </a:rPr>
              <a:t>which include;</a:t>
            </a:r>
          </a:p>
          <a:p>
            <a:pPr marL="0" indent="0">
              <a:buNone/>
            </a:pPr>
            <a:r>
              <a:rPr lang="en-GB" sz="8000" dirty="0" smtClean="0">
                <a:latin typeface="Times New Roman" panose="02020603050405020304" pitchFamily="18" charset="0"/>
                <a:cs typeface="Times New Roman" panose="02020603050405020304" pitchFamily="18" charset="0"/>
              </a:rPr>
              <a:t>Realistic self-Appraisal which involves the acknowledgement of our potential to do harm as well as good.</a:t>
            </a: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Discovering Vocation which is involved in the determination of our purpose In life.</a:t>
            </a: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Identifying Personal Values which drive ethical decision making, behaviour and serve as a standards for determining the right or wrong.</a:t>
            </a: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Developing character which involves deep-rooted dispositions, habits, skills or traits character that incline persons to perceive, feel and act in ethically right and sensitive ways.</a:t>
            </a: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Creating a moral identity which involves the definition of self in terms of ethical commitments and values.</a:t>
            </a: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From the life of Nelson Mandela, we realise that he tried to apply all the following personal ethics in his leadership. </a:t>
            </a: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He was a moral leader who had desirable goals varying in importance that serve as guiding principles in the people’s lives.</a:t>
            </a:r>
          </a:p>
          <a:p>
            <a:pPr>
              <a:buFont typeface="Wingdings" panose="05000000000000000000" pitchFamily="2" charset="2"/>
              <a:buChar char="ü"/>
            </a:pPr>
            <a:r>
              <a:rPr lang="en-GB" sz="8000" dirty="0" smtClean="0">
                <a:latin typeface="Times New Roman" panose="02020603050405020304" pitchFamily="18" charset="0"/>
                <a:cs typeface="Times New Roman" panose="02020603050405020304" pitchFamily="18" charset="0"/>
              </a:rPr>
              <a:t>For any leadership to get successful, personal ethical development must get articulated among the leaders as expressed in the leadership of Nelson Mandela.</a:t>
            </a:r>
          </a:p>
        </p:txBody>
      </p:sp>
    </p:spTree>
    <p:extLst>
      <p:ext uri="{BB962C8B-B14F-4D97-AF65-F5344CB8AC3E}">
        <p14:creationId xmlns:p14="http://schemas.microsoft.com/office/powerpoint/2010/main" val="679793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F078F-6082-40B3-8063-4E0A3BFB3438}"/>
              </a:ext>
            </a:extLst>
          </p:cNvPr>
          <p:cNvSpPr>
            <a:spLocks noGrp="1"/>
          </p:cNvSpPr>
          <p:nvPr>
            <p:ph type="title"/>
          </p:nvPr>
        </p:nvSpPr>
        <p:spPr>
          <a:xfrm>
            <a:off x="1451579" y="334109"/>
            <a:ext cx="9603275" cy="1519646"/>
          </a:xfrm>
        </p:spPr>
        <p:txBody>
          <a:bodyPr>
            <a:normAutofit/>
          </a:bodyPr>
          <a:lstStyle/>
          <a:p>
            <a:pPr algn="ctr"/>
            <a:r>
              <a:rPr lang="en-US" b="1" dirty="0" smtClean="0"/>
              <a:t>ETHICAL DECISION-MAKING AND ACTION</a:t>
            </a:r>
            <a:endParaRPr lang="en-GB" dirty="0"/>
          </a:p>
        </p:txBody>
      </p:sp>
      <p:sp>
        <p:nvSpPr>
          <p:cNvPr id="3" name="Content Placeholder 2">
            <a:extLst>
              <a:ext uri="{FF2B5EF4-FFF2-40B4-BE49-F238E27FC236}">
                <a16:creationId xmlns:a16="http://schemas.microsoft.com/office/drawing/2014/main" xmlns="" id="{D48EF644-50C3-40EB-A1A3-FE6F46C1CADC}"/>
              </a:ext>
            </a:extLst>
          </p:cNvPr>
          <p:cNvSpPr>
            <a:spLocks noGrp="1"/>
          </p:cNvSpPr>
          <p:nvPr>
            <p:ph idx="1"/>
          </p:nvPr>
        </p:nvSpPr>
        <p:spPr>
          <a:xfrm>
            <a:off x="954742" y="2218765"/>
            <a:ext cx="9211234" cy="4195482"/>
          </a:xfrm>
        </p:spPr>
        <p:txBody>
          <a:bodyPr>
            <a:normAutofit fontScale="70000" lnSpcReduction="20000"/>
          </a:bodyPr>
          <a:lstStyle/>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In any organization, decision-making process is a basic tool.</a:t>
            </a:r>
          </a:p>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There are several activities that needs decision in order to be done.</a:t>
            </a:r>
          </a:p>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The leaders have to make wise decisions in order to achieve the set targets of the organization.</a:t>
            </a:r>
          </a:p>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Decision-making involves several components which include; Moral sensitivity, moral judgement, moral motivation and moral character.</a:t>
            </a:r>
          </a:p>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Nelson Mandela managed to be one of the successful leaders in the world because he applied all the above ethics in his leadership.</a:t>
            </a:r>
          </a:p>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He decided to fight for the truth till he served a jail term.</a:t>
            </a:r>
          </a:p>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He made decisions which were of great benefit to his people and avoided most of the decisions that he saw could cause harm to the people under his leadership.</a:t>
            </a:r>
          </a:p>
          <a:p>
            <a:pPr>
              <a:buFont typeface="Wingdings" panose="05000000000000000000" pitchFamily="2" charset="2"/>
              <a:buChar char="§"/>
            </a:pPr>
            <a:r>
              <a:rPr lang="en-GB" sz="2800" dirty="0" smtClean="0">
                <a:latin typeface="Times New Roman" panose="02020603050405020304" pitchFamily="18" charset="0"/>
                <a:cs typeface="Times New Roman" panose="02020603050405020304" pitchFamily="18" charset="0"/>
              </a:rPr>
              <a:t>In any matters concerning decision-making, a lot has to get considered so that the decision which gets achieved should not affect the people in a negative manner.</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149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6" y="551329"/>
            <a:ext cx="8793537" cy="1573306"/>
          </a:xfrm>
        </p:spPr>
        <p:txBody>
          <a:bodyPr/>
          <a:lstStyle/>
          <a:p>
            <a:r>
              <a:rPr lang="en-US" dirty="0" smtClean="0"/>
              <a:t>ETHICAL INTERPERSONAL COMMUNICATION</a:t>
            </a:r>
            <a:endParaRPr lang="en-US" dirty="0"/>
          </a:p>
        </p:txBody>
      </p:sp>
      <p:sp>
        <p:nvSpPr>
          <p:cNvPr id="3" name="Content Placeholder 2"/>
          <p:cNvSpPr>
            <a:spLocks noGrp="1"/>
          </p:cNvSpPr>
          <p:nvPr>
            <p:ph idx="1"/>
          </p:nvPr>
        </p:nvSpPr>
        <p:spPr>
          <a:xfrm>
            <a:off x="753035" y="2286000"/>
            <a:ext cx="9227579" cy="4061012"/>
          </a:xfrm>
        </p:spPr>
        <p:txBody>
          <a:bodyPr>
            <a:noAutofit/>
          </a:bodyPr>
          <a:lstStyle/>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Ethical interpersonal communication is vital in any leadership.</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As a leader, dialogue skills such as mindfulness, effective listening, confirmation, emotional intelligence, trust building and moral argument should be put into consideration.</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Through this ethical interpersonal communication, good leadership and management can get enhanced in an easy way.</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Great leaders like Nelson Mandela argued morally in any argument where </a:t>
            </a:r>
            <a:r>
              <a:rPr lang="en-US" sz="2000" dirty="0" err="1" smtClean="0">
                <a:latin typeface="Times New Roman" panose="02020603050405020304" pitchFamily="18" charset="0"/>
                <a:cs typeface="Times New Roman" panose="02020603050405020304" pitchFamily="18" charset="0"/>
              </a:rPr>
              <a:t>iit</a:t>
            </a:r>
            <a:r>
              <a:rPr lang="en-US" sz="2000" dirty="0" smtClean="0">
                <a:latin typeface="Times New Roman" panose="02020603050405020304" pitchFamily="18" charset="0"/>
                <a:cs typeface="Times New Roman" panose="02020603050405020304" pitchFamily="18" charset="0"/>
              </a:rPr>
              <a:t> were necessary for him to argue.</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A leader should also be able to manage his emotional intelligence.</a:t>
            </a:r>
          </a:p>
          <a:p>
            <a:pPr>
              <a:buFont typeface="Wingdings" panose="05000000000000000000" pitchFamily="2" charset="2"/>
              <a:buChar char="q"/>
            </a:pPr>
            <a:r>
              <a:rPr lang="en-US" sz="2000" dirty="0" smtClean="0">
                <a:latin typeface="Times New Roman" panose="02020603050405020304" pitchFamily="18" charset="0"/>
                <a:cs typeface="Times New Roman" panose="02020603050405020304" pitchFamily="18" charset="0"/>
              </a:rPr>
              <a:t>This can be done by identifying emotions, using emotions, understanding emotions as well as managing them.</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03619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3D12FF-8888-4F20-8CDC-E9951CA92805}"/>
              </a:ext>
            </a:extLst>
          </p:cNvPr>
          <p:cNvSpPr>
            <a:spLocks noGrp="1"/>
          </p:cNvSpPr>
          <p:nvPr>
            <p:ph type="title"/>
          </p:nvPr>
        </p:nvSpPr>
        <p:spPr>
          <a:xfrm>
            <a:off x="1451579" y="422031"/>
            <a:ext cx="9603275" cy="1431723"/>
          </a:xfrm>
        </p:spPr>
        <p:txBody>
          <a:bodyPr>
            <a:normAutofit/>
          </a:bodyPr>
          <a:lstStyle/>
          <a:p>
            <a:pPr algn="ctr"/>
            <a:r>
              <a:rPr lang="en-US" b="1" dirty="0" smtClean="0"/>
              <a:t>EXERCISING ETHICAL INFLUENCE</a:t>
            </a:r>
            <a:endParaRPr lang="en-GB" dirty="0"/>
          </a:p>
        </p:txBody>
      </p:sp>
      <p:sp>
        <p:nvSpPr>
          <p:cNvPr id="3" name="Content Placeholder 2">
            <a:extLst>
              <a:ext uri="{FF2B5EF4-FFF2-40B4-BE49-F238E27FC236}">
                <a16:creationId xmlns:a16="http://schemas.microsoft.com/office/drawing/2014/main" xmlns="" id="{895D6174-3674-4599-B524-4240BC61FDCE}"/>
              </a:ext>
            </a:extLst>
          </p:cNvPr>
          <p:cNvSpPr>
            <a:spLocks noGrp="1"/>
          </p:cNvSpPr>
          <p:nvPr>
            <p:ph idx="1"/>
          </p:nvPr>
        </p:nvSpPr>
        <p:spPr>
          <a:xfrm>
            <a:off x="1156447" y="2124635"/>
            <a:ext cx="8824166" cy="3895165"/>
          </a:xfrm>
        </p:spPr>
        <p:txBody>
          <a:bodyPr>
            <a:normAutofit fontScale="92500" lnSpcReduction="20000"/>
          </a:bodyPr>
          <a:lstStyle/>
          <a:p>
            <a:pPr algn="ctr">
              <a:buFont typeface="Wingdings" panose="05000000000000000000" pitchFamily="2" charset="2"/>
              <a:buChar char="Ø"/>
            </a:pPr>
            <a:endParaRPr lang="en-US" dirty="0">
              <a:solidFill>
                <a:srgbClr val="000000"/>
              </a:solidFill>
              <a:latin typeface="Times New Roman" panose="02020603050405020304" pitchFamily="18" charset="0"/>
            </a:endParaRPr>
          </a:p>
          <a:p>
            <a:pPr>
              <a:buFont typeface="Wingdings" panose="05000000000000000000" pitchFamily="2" charset="2"/>
              <a:buChar char="v"/>
            </a:pPr>
            <a:r>
              <a:rPr lang="en-GB" sz="2200" dirty="0" smtClean="0">
                <a:latin typeface="Times New Roman" panose="02020603050405020304" pitchFamily="18" charset="0"/>
                <a:cs typeface="Times New Roman" panose="02020603050405020304" pitchFamily="18" charset="0"/>
              </a:rPr>
              <a:t>Exercising influence is not an option.</a:t>
            </a:r>
          </a:p>
          <a:p>
            <a:pPr>
              <a:buFont typeface="Wingdings" panose="05000000000000000000" pitchFamily="2" charset="2"/>
              <a:buChar char="v"/>
            </a:pPr>
            <a:r>
              <a:rPr lang="en-GB" sz="2200" dirty="0" smtClean="0">
                <a:latin typeface="Times New Roman" panose="02020603050405020304" pitchFamily="18" charset="0"/>
                <a:cs typeface="Times New Roman" panose="02020603050405020304" pitchFamily="18" charset="0"/>
              </a:rPr>
              <a:t>We spend considerable time influencing others in organizational settings.</a:t>
            </a:r>
          </a:p>
          <a:p>
            <a:pPr>
              <a:buFont typeface="Wingdings" panose="05000000000000000000" pitchFamily="2" charset="2"/>
              <a:buChar char="v"/>
            </a:pPr>
            <a:r>
              <a:rPr lang="en-GB" sz="2200" dirty="0" smtClean="0">
                <a:latin typeface="Times New Roman" panose="02020603050405020304" pitchFamily="18" charset="0"/>
                <a:cs typeface="Times New Roman" panose="02020603050405020304" pitchFamily="18" charset="0"/>
              </a:rPr>
              <a:t>We have to influence others in order to carry out our organizational roles.</a:t>
            </a:r>
          </a:p>
          <a:p>
            <a:pPr>
              <a:buFont typeface="Wingdings" panose="05000000000000000000" pitchFamily="2" charset="2"/>
              <a:buChar char="v"/>
            </a:pPr>
            <a:r>
              <a:rPr lang="en-GB" sz="2200" dirty="0" smtClean="0">
                <a:latin typeface="Times New Roman" panose="02020603050405020304" pitchFamily="18" charset="0"/>
                <a:cs typeface="Times New Roman" panose="02020603050405020304" pitchFamily="18" charset="0"/>
              </a:rPr>
              <a:t>Our influence choices will help to determine the ethical health of the organizations that we lead.</a:t>
            </a:r>
          </a:p>
          <a:p>
            <a:pPr>
              <a:buFont typeface="Wingdings" panose="05000000000000000000" pitchFamily="2" charset="2"/>
              <a:buChar char="v"/>
            </a:pPr>
            <a:r>
              <a:rPr lang="en-GB" sz="2200" dirty="0" smtClean="0">
                <a:latin typeface="Times New Roman" panose="02020603050405020304" pitchFamily="18" charset="0"/>
                <a:cs typeface="Times New Roman" panose="02020603050405020304" pitchFamily="18" charset="0"/>
              </a:rPr>
              <a:t>From the leadership of Nelson Mandela, we are able to learn about his positive influence to the people he lead.</a:t>
            </a:r>
          </a:p>
          <a:p>
            <a:pPr>
              <a:buFont typeface="Wingdings" panose="05000000000000000000" pitchFamily="2" charset="2"/>
              <a:buChar char="v"/>
            </a:pPr>
            <a:r>
              <a:rPr lang="en-GB" sz="2200" dirty="0" smtClean="0">
                <a:latin typeface="Times New Roman" panose="02020603050405020304" pitchFamily="18" charset="0"/>
                <a:cs typeface="Times New Roman" panose="02020603050405020304" pitchFamily="18" charset="0"/>
              </a:rPr>
              <a:t>He did all he could to ensure that whatever he did could not affect the people in a negative manner.</a:t>
            </a:r>
          </a:p>
          <a:p>
            <a:pPr>
              <a:buFont typeface="Wingdings" panose="05000000000000000000" pitchFamily="2" charset="2"/>
              <a:buChar char="v"/>
            </a:pPr>
            <a:r>
              <a:rPr lang="en-GB" sz="2200" dirty="0" smtClean="0">
                <a:latin typeface="Times New Roman" panose="02020603050405020304" pitchFamily="18" charset="0"/>
                <a:cs typeface="Times New Roman" panose="02020603050405020304" pitchFamily="18" charset="0"/>
              </a:rPr>
              <a:t>Through exercising  ethical influence, as leaders we can be able to achieve the organizational targets.</a:t>
            </a:r>
            <a:endParaRPr lang="en-GB"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78719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CONFLICT MANAGEMENT</a:t>
            </a:r>
            <a:endParaRPr lang="en-US" dirty="0"/>
          </a:p>
        </p:txBody>
      </p:sp>
      <p:sp>
        <p:nvSpPr>
          <p:cNvPr id="3" name="Content Placeholder 2"/>
          <p:cNvSpPr>
            <a:spLocks noGrp="1"/>
          </p:cNvSpPr>
          <p:nvPr>
            <p:ph idx="1"/>
          </p:nvPr>
        </p:nvSpPr>
        <p:spPr>
          <a:xfrm>
            <a:off x="1048870" y="2191871"/>
            <a:ext cx="9087907" cy="5149455"/>
          </a:xfrm>
        </p:spPr>
        <p:txBody>
          <a:bodyPr>
            <a:normAutofit fontScale="25000" lnSpcReduction="20000"/>
          </a:bodyPr>
          <a:lstStyle/>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Conflict is a common occurrence in every organization.</a:t>
            </a: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There are various causes of conflict in a organization.</a:t>
            </a: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When the workers as well as the leaders have different interests there is high chances of conflict arising.</a:t>
            </a: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The different roles in the organizations also may lead to conflicts</a:t>
            </a: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Different ways of communication is also another way in which conflicts arise due to failure to understand one another or for those who treat others harshly through word of mouth.</a:t>
            </a: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For all to be put in order, as a leader you have to be an ethical conflict leader who will be at a position of managing all this conflict that arise day in day out.</a:t>
            </a: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The staff should be educated on this matter so that the conflicts could get minimized to give room for development.</a:t>
            </a: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Nelson Mandela was known to be  giant of peace because he was an ethical conflict management leader who knew how to handle conflicts</a:t>
            </a:r>
            <a:r>
              <a:rPr lang="en-US" dirty="0" smtClean="0">
                <a:latin typeface="Times New Roman" panose="02020603050405020304" pitchFamily="18" charset="0"/>
                <a:cs typeface="Times New Roman" panose="02020603050405020304" pitchFamily="18" charset="0"/>
              </a:rPr>
              <a:t>.</a:t>
            </a:r>
            <a:r>
              <a:rPr lang="en-US" sz="8000" dirty="0">
                <a:latin typeface="Times New Roman" panose="02020603050405020304" pitchFamily="18" charset="0"/>
                <a:cs typeface="Times New Roman" panose="02020603050405020304" pitchFamily="18" charset="0"/>
              </a:rPr>
              <a:t> </a:t>
            </a:r>
            <a:endParaRPr lang="en-US" sz="80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8000" dirty="0" smtClean="0">
                <a:latin typeface="Times New Roman" panose="02020603050405020304" pitchFamily="18" charset="0"/>
                <a:cs typeface="Times New Roman" panose="02020603050405020304" pitchFamily="18" charset="0"/>
              </a:rPr>
              <a:t>He </a:t>
            </a:r>
            <a:r>
              <a:rPr lang="en-US" sz="8000" dirty="0">
                <a:latin typeface="Times New Roman" panose="02020603050405020304" pitchFamily="18" charset="0"/>
                <a:cs typeface="Times New Roman" panose="02020603050405020304" pitchFamily="18" charset="0"/>
              </a:rPr>
              <a:t>became a </a:t>
            </a:r>
            <a:r>
              <a:rPr lang="en-US" sz="8000" dirty="0" smtClean="0">
                <a:latin typeface="Times New Roman" panose="02020603050405020304" pitchFamily="18" charset="0"/>
                <a:cs typeface="Times New Roman" panose="02020603050405020304" pitchFamily="18" charset="0"/>
              </a:rPr>
              <a:t>mediator </a:t>
            </a:r>
            <a:r>
              <a:rPr lang="en-US" sz="8000" dirty="0">
                <a:latin typeface="Times New Roman" panose="02020603050405020304" pitchFamily="18" charset="0"/>
                <a:cs typeface="Times New Roman" panose="02020603050405020304" pitchFamily="18" charset="0"/>
              </a:rPr>
              <a:t>when solving a conflict between south Africa and </a:t>
            </a:r>
            <a:r>
              <a:rPr lang="en-US" sz="8000" dirty="0" smtClean="0">
                <a:latin typeface="Times New Roman" panose="02020603050405020304" pitchFamily="18" charset="0"/>
                <a:cs typeface="Times New Roman" panose="02020603050405020304" pitchFamily="18" charset="0"/>
              </a:rPr>
              <a:t>Burundi.</a:t>
            </a:r>
          </a:p>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t>
            </a:r>
            <a:endParaRPr lang="en-US" dirty="0" smtClean="0"/>
          </a:p>
          <a:p>
            <a:pPr marL="0" indent="0">
              <a:buNone/>
            </a:pPr>
            <a:endParaRPr lang="en-US" dirty="0" smtClean="0"/>
          </a:p>
        </p:txBody>
      </p:sp>
    </p:spTree>
    <p:extLst>
      <p:ext uri="{BB962C8B-B14F-4D97-AF65-F5344CB8AC3E}">
        <p14:creationId xmlns:p14="http://schemas.microsoft.com/office/powerpoint/2010/main" val="1637268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526" y="973667"/>
            <a:ext cx="8975841" cy="1090263"/>
          </a:xfrm>
        </p:spPr>
        <p:txBody>
          <a:bodyPr/>
          <a:lstStyle/>
          <a:p>
            <a:r>
              <a:rPr lang="en-US" dirty="0" smtClean="0"/>
              <a:t>IMPROVING GROUP ETHICAL PERFORMANCE</a:t>
            </a:r>
            <a:endParaRPr lang="en-US" dirty="0"/>
          </a:p>
        </p:txBody>
      </p:sp>
      <p:sp>
        <p:nvSpPr>
          <p:cNvPr id="3" name="Content Placeholder 2"/>
          <p:cNvSpPr>
            <a:spLocks noGrp="1"/>
          </p:cNvSpPr>
          <p:nvPr>
            <p:ph idx="1"/>
          </p:nvPr>
        </p:nvSpPr>
        <p:spPr>
          <a:xfrm>
            <a:off x="1102660" y="2326341"/>
            <a:ext cx="9216998" cy="4531659"/>
          </a:xfrm>
        </p:spPr>
        <p:txBody>
          <a:bodyPr>
            <a:noAutofit/>
          </a:bodyPr>
          <a:lstStyle/>
          <a:p>
            <a:pPr>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For the success of any organization, individual behaviors have a significant impact on a team’s ethical success or failure.</a:t>
            </a:r>
          </a:p>
          <a:p>
            <a:pPr>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Unity being strength, adoption of a cooperative orientation in an organization would be of great value.</a:t>
            </a:r>
          </a:p>
          <a:p>
            <a:pPr>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Everyone should do his or her part in the realization of working together to reach shared goals.</a:t>
            </a:r>
          </a:p>
          <a:p>
            <a:pPr>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The act of doing your fair share will be of great benefit when working in group.</a:t>
            </a:r>
          </a:p>
          <a:p>
            <a:pPr>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Openness and supportiveness should get displayed. This is the only way through which willingness to surface and discuss issues and problems should be put into practice as well as the desire to help others succeed.</a:t>
            </a:r>
          </a:p>
          <a:p>
            <a:pPr>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Individuals should be willing to stand a lone as Nelson Mandela did when fighting for the rights of Africans.</a:t>
            </a:r>
          </a:p>
          <a:p>
            <a:pPr>
              <a:buFont typeface="Wingdings" panose="05000000000000000000" pitchFamily="2" charset="2"/>
              <a:buChar char="ü"/>
            </a:pPr>
            <a:r>
              <a:rPr lang="en-US" sz="2000" dirty="0" smtClean="0">
                <a:latin typeface="Times New Roman" panose="02020603050405020304" pitchFamily="18" charset="0"/>
                <a:cs typeface="Times New Roman" panose="02020603050405020304" pitchFamily="18" charset="0"/>
              </a:rPr>
              <a:t>He improved his ministries while in power and made them work in unity under the slogan of making the lives of people better.</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806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ETHICS</a:t>
            </a:r>
            <a:endParaRPr lang="en-US" dirty="0"/>
          </a:p>
        </p:txBody>
      </p:sp>
      <p:sp>
        <p:nvSpPr>
          <p:cNvPr id="3" name="Content Placeholder 2"/>
          <p:cNvSpPr>
            <a:spLocks noGrp="1"/>
          </p:cNvSpPr>
          <p:nvPr>
            <p:ph idx="1"/>
          </p:nvPr>
        </p:nvSpPr>
        <p:spPr>
          <a:xfrm>
            <a:off x="927846" y="2138081"/>
            <a:ext cx="9417937" cy="6169895"/>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Ethical leaders are of great importance to the ethical performance of any organization.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success or failure of any organization gets determined by the type of leadership and the leadership traits available.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Every member of the organization look to leaders as role models of any task they perform within the organization.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leaders also face a lot of challenges which affect their performance.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challenges include power, privilege, responsibility, information management, consistency as well as loyalty.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Most of the leaders fail to handle those challenges which make them failures in their areas of operation.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For one to overcome bad leadership, he should be able to share his power, stay healthy, be self-reflective, be creative, limit tenure and also remember the mission of the organization.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Nelson Mandela was a great leader not because that he was born  a good leader but because he always observed the organizational ethics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 stepped down from power after one term for he had already laid a foundation for the better future.</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6585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endParaRPr lang="en-US" dirty="0"/>
          </a:p>
          <a:p>
            <a:r>
              <a:rPr lang="en-US" dirty="0"/>
              <a:t>Fryer, M. (2011). Principle-based Ethics and Leadership. </a:t>
            </a:r>
            <a:r>
              <a:rPr lang="en-US" i="1" dirty="0"/>
              <a:t>Ethics </a:t>
            </a:r>
            <a:r>
              <a:rPr lang="en-US" i="1" dirty="0" smtClean="0"/>
              <a:t>and</a:t>
            </a:r>
          </a:p>
          <a:p>
            <a:pPr marL="0" indent="0">
              <a:buNone/>
            </a:pPr>
            <a:r>
              <a:rPr lang="en-US" i="1" dirty="0"/>
              <a:t>	</a:t>
            </a:r>
            <a:r>
              <a:rPr lang="en-US" i="1" dirty="0" smtClean="0"/>
              <a:t> </a:t>
            </a:r>
            <a:r>
              <a:rPr lang="en-US" i="1" dirty="0"/>
              <a:t>Organizational Leadership</a:t>
            </a:r>
            <a:r>
              <a:rPr lang="en-US" dirty="0"/>
              <a:t>, 38-56. </a:t>
            </a:r>
            <a:r>
              <a:rPr lang="en-US" dirty="0" smtClean="0"/>
              <a:t>	doi:10.1093/</a:t>
            </a:r>
            <a:r>
              <a:rPr lang="en-US" dirty="0" err="1" smtClean="0"/>
              <a:t>acprof:oso</a:t>
            </a:r>
            <a:r>
              <a:rPr lang="en-US" dirty="0" smtClean="0"/>
              <a:t>/9780199590186.003.0003</a:t>
            </a:r>
            <a:endParaRPr lang="en-US" dirty="0"/>
          </a:p>
          <a:p>
            <a:r>
              <a:rPr lang="en-US" dirty="0"/>
              <a:t>In Ngcaweni, B., &amp; In Ndlovu-Gatsheni, S. J. (2018). </a:t>
            </a:r>
            <a:r>
              <a:rPr lang="en-US" i="1" dirty="0"/>
              <a:t>Nelson R. Mandela: </a:t>
            </a:r>
            <a:endParaRPr lang="en-US" i="1" dirty="0" smtClean="0"/>
          </a:p>
          <a:p>
            <a:pPr marL="0" indent="0">
              <a:buNone/>
            </a:pPr>
            <a:r>
              <a:rPr lang="en-US" i="1" dirty="0"/>
              <a:t>	</a:t>
            </a:r>
            <a:r>
              <a:rPr lang="en-US" i="1" dirty="0" smtClean="0"/>
              <a:t>Decolonial </a:t>
            </a:r>
            <a:r>
              <a:rPr lang="en-US" i="1" dirty="0"/>
              <a:t>ethics of liberation and servant leadership</a:t>
            </a:r>
            <a:r>
              <a:rPr lang="en-US" dirty="0"/>
              <a:t>.</a:t>
            </a:r>
          </a:p>
          <a:p>
            <a:r>
              <a:rPr lang="en-US" dirty="0"/>
              <a:t>Johnson, C. E. (2019). </a:t>
            </a:r>
            <a:r>
              <a:rPr lang="en-US" i="1" dirty="0"/>
              <a:t>Organizational ethics: A practical approach</a:t>
            </a:r>
            <a:r>
              <a:rPr lang="en-US" dirty="0"/>
              <a:t>.</a:t>
            </a:r>
          </a:p>
          <a:p>
            <a:r>
              <a:rPr lang="en-US" dirty="0"/>
              <a:t>Moore, G. (2017). Virtue Ethics and Organizational Ethics. </a:t>
            </a:r>
            <a:r>
              <a:rPr lang="en-US" i="1" dirty="0"/>
              <a:t>Oxford </a:t>
            </a:r>
            <a:r>
              <a:rPr lang="en-US" i="1" dirty="0" smtClean="0"/>
              <a:t>Scholarship</a:t>
            </a:r>
          </a:p>
          <a:p>
            <a:pPr marL="0" indent="0">
              <a:buNone/>
            </a:pPr>
            <a:r>
              <a:rPr lang="en-US" i="1" dirty="0"/>
              <a:t>	</a:t>
            </a:r>
            <a:r>
              <a:rPr lang="en-US" i="1" dirty="0" smtClean="0"/>
              <a:t> </a:t>
            </a:r>
            <a:r>
              <a:rPr lang="en-US" i="1" dirty="0"/>
              <a:t>Online</a:t>
            </a:r>
            <a:r>
              <a:rPr lang="en-US" dirty="0"/>
              <a:t>. doi:10.1093/</a:t>
            </a:r>
            <a:r>
              <a:rPr lang="en-US" dirty="0" err="1"/>
              <a:t>oso</a:t>
            </a:r>
            <a:r>
              <a:rPr lang="en-US" dirty="0"/>
              <a:t>/9780198793441.003.0003</a:t>
            </a:r>
          </a:p>
          <a:p>
            <a:r>
              <a:rPr lang="en-US" dirty="0"/>
              <a:t>Muhr, S.L. S, &amp; B.M. Vallentin, S. (2010). </a:t>
            </a:r>
            <a:r>
              <a:rPr lang="en-US" i="1" dirty="0"/>
              <a:t>Ethics and Organizational Practice</a:t>
            </a:r>
            <a:r>
              <a:rPr lang="en-US" dirty="0" smtClean="0"/>
              <a:t>.</a:t>
            </a:r>
          </a:p>
          <a:p>
            <a:pPr marL="0" indent="0">
              <a:buNone/>
            </a:pPr>
            <a:r>
              <a:rPr lang="en-US" dirty="0"/>
              <a:t>	</a:t>
            </a:r>
            <a:r>
              <a:rPr lang="en-US" dirty="0" smtClean="0"/>
              <a:t> </a:t>
            </a:r>
            <a:r>
              <a:rPr lang="en-US" dirty="0"/>
              <a:t>Edward Elgar Ltd.</a:t>
            </a:r>
          </a:p>
          <a:p>
            <a:pPr marL="0" indent="0">
              <a:buNone/>
            </a:pPr>
            <a:endParaRPr lang="en-US" dirty="0"/>
          </a:p>
        </p:txBody>
      </p:sp>
    </p:spTree>
    <p:extLst>
      <p:ext uri="{BB962C8B-B14F-4D97-AF65-F5344CB8AC3E}">
        <p14:creationId xmlns:p14="http://schemas.microsoft.com/office/powerpoint/2010/main" val="4017747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547</TotalTime>
  <Words>1971</Words>
  <Application>Microsoft Office PowerPoint</Application>
  <PresentationFormat>Widescreen</PresentationFormat>
  <Paragraphs>111</Paragraphs>
  <Slides>11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Times New Roman</vt:lpstr>
      <vt:lpstr>Wingdings</vt:lpstr>
      <vt:lpstr>Wingdings 3</vt:lpstr>
      <vt:lpstr>Ion Boardroom</vt:lpstr>
      <vt:lpstr>ORGANIZATIONAL ETHICS</vt:lpstr>
      <vt:lpstr>NELSON MANDELA’S BRIEF HISTORY</vt:lpstr>
      <vt:lpstr>ETHICAL PERSPECTIVES</vt:lpstr>
      <vt:lpstr>PERSONAL ETHICAL DEVELOPMENT</vt:lpstr>
      <vt:lpstr>ETHICAL DECISION-MAKING AND ACTION</vt:lpstr>
      <vt:lpstr>ETHICAL INTERPERSONAL COMMUNICATION</vt:lpstr>
      <vt:lpstr>EXERCISING ETHICAL INFLUENCE</vt:lpstr>
      <vt:lpstr>ETHICAL CONFLICT MANAGEMENT</vt:lpstr>
      <vt:lpstr>IMPROVING GROUP ETHICAL PERFORMANCE</vt:lpstr>
      <vt:lpstr>LEADERSHIP ETHICS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Aspects of Human Resources Management/Integration and Reflection</dc:title>
  <dc:creator>welcome</dc:creator>
  <cp:lastModifiedBy>NYAMARI</cp:lastModifiedBy>
  <cp:revision>69</cp:revision>
  <dcterms:created xsi:type="dcterms:W3CDTF">2018-02-25T01:48:59Z</dcterms:created>
  <dcterms:modified xsi:type="dcterms:W3CDTF">2018-09-17T10:43:11Z</dcterms:modified>
</cp:coreProperties>
</file>